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media/media2.gif" ContentType="video/unknown"/>
  <Override PartName="/ppt/media/media3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0160000" cy="7620000"/>
  <p:notesSz cx="6858000" cy="9144000"/>
  <p:defaultTextStyle>
    <a:lvl1pPr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1pPr>
    <a:lvl2pPr indent="2667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2pPr>
    <a:lvl3pPr indent="5334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3pPr>
    <a:lvl4pPr indent="8001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4pPr>
    <a:lvl5pPr indent="10668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5pPr>
    <a:lvl6pPr indent="13335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6pPr>
    <a:lvl7pPr indent="16129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7pPr>
    <a:lvl8pPr indent="18796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8pPr>
    <a:lvl9pPr indent="2146300" algn="ctr" defTabSz="457200">
      <a:defRPr sz="3200"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Apple SD 산돌고딕 Neo 일반체"/>
          <a:ea typeface="Apple SD 산돌고딕 Neo 일반체"/>
          <a:cs typeface="Apple SD 산돌고딕 Neo 일반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990600" y="1282700"/>
            <a:ext cx="8178800" cy="2578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990600" y="3924300"/>
            <a:ext cx="8178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pPr lvl="0">
              <a:defRPr sz="1800"/>
            </a:pPr>
            <a:r>
              <a:rPr sz="2800"/>
              <a:t>본문 첫 번째 줄</a:t>
            </a:r>
            <a:endParaRPr sz="2800"/>
          </a:p>
          <a:p>
            <a:pPr lvl="1">
              <a:defRPr sz="1800"/>
            </a:pPr>
            <a:r>
              <a:rPr sz="2800"/>
              <a:t>본문 두 번째 줄</a:t>
            </a:r>
            <a:endParaRPr sz="2800"/>
          </a:p>
          <a:p>
            <a:pPr lvl="2">
              <a:defRPr sz="1800"/>
            </a:pPr>
            <a:r>
              <a:rPr sz="2800"/>
              <a:t>본문 세 번째 줄</a:t>
            </a:r>
            <a:endParaRPr sz="2800"/>
          </a:p>
          <a:p>
            <a:pPr lvl="3">
              <a:defRPr sz="1800"/>
            </a:pPr>
            <a:r>
              <a:rPr sz="2800"/>
              <a:t>본문 네 번째 줄</a:t>
            </a:r>
            <a:endParaRPr sz="2800"/>
          </a:p>
          <a:p>
            <a:pPr lvl="4">
              <a:defRPr sz="1800"/>
            </a:pPr>
            <a:r>
              <a:rPr sz="28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495300" y="1104900"/>
            <a:ext cx="4584700" cy="2578100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 lvl="0">
              <a:defRPr sz="1800"/>
            </a:pPr>
            <a:r>
              <a:rPr sz="5400"/>
              <a:t>제목 텍스트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495300" y="3746500"/>
            <a:ext cx="4584700" cy="257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>
              <a:defRPr sz="1800"/>
            </a:pPr>
            <a:r>
              <a:rPr sz="2600"/>
              <a:t>본문 첫 번째 줄</a:t>
            </a:r>
            <a:endParaRPr sz="2600"/>
          </a:p>
          <a:p>
            <a:pPr lvl="1">
              <a:defRPr sz="1800"/>
            </a:pPr>
            <a:r>
              <a:rPr sz="2600"/>
              <a:t>본문 두 번째 줄</a:t>
            </a:r>
            <a:endParaRPr sz="2600"/>
          </a:p>
          <a:p>
            <a:pPr lvl="2">
              <a:defRPr sz="1800"/>
            </a:pPr>
            <a:r>
              <a:rPr sz="2600"/>
              <a:t>본문 세 번째 줄</a:t>
            </a:r>
            <a:endParaRPr sz="2600"/>
          </a:p>
          <a:p>
            <a:pPr lvl="3">
              <a:defRPr sz="1800"/>
            </a:pPr>
            <a:r>
              <a:rPr sz="2600"/>
              <a:t>본문 네 번째 줄</a:t>
            </a:r>
            <a:endParaRPr sz="2600"/>
          </a:p>
          <a:p>
            <a:pPr lvl="4">
              <a:defRPr sz="1800"/>
            </a:pPr>
            <a:r>
              <a:rPr sz="26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으로 반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495300" y="1104900"/>
            <a:ext cx="4584700" cy="2578100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 lvl="0">
              <a:defRPr sz="1800"/>
            </a:pPr>
            <a:r>
              <a:rPr sz="5400"/>
              <a:t>제목 텍스트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xfrm>
            <a:off x="495300" y="3746500"/>
            <a:ext cx="4584700" cy="257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>
              <a:defRPr sz="1800"/>
            </a:pPr>
            <a:r>
              <a:rPr sz="2600"/>
              <a:t>본문 첫 번째 줄</a:t>
            </a:r>
            <a:endParaRPr sz="2600"/>
          </a:p>
          <a:p>
            <a:pPr lvl="1">
              <a:defRPr sz="1800"/>
            </a:pPr>
            <a:r>
              <a:rPr sz="2600"/>
              <a:t>본문 두 번째 줄</a:t>
            </a:r>
            <a:endParaRPr sz="2600"/>
          </a:p>
          <a:p>
            <a:pPr lvl="2">
              <a:defRPr sz="1800"/>
            </a:pPr>
            <a:r>
              <a:rPr sz="2600"/>
              <a:t>본문 세 번째 줄</a:t>
            </a:r>
            <a:endParaRPr sz="2600"/>
          </a:p>
          <a:p>
            <a:pPr lvl="3">
              <a:defRPr sz="1800"/>
            </a:pPr>
            <a:r>
              <a:rPr sz="2600"/>
              <a:t>본문 네 번째 줄</a:t>
            </a:r>
            <a:endParaRPr sz="2600"/>
          </a:p>
          <a:p>
            <a:pPr lvl="4">
              <a:defRPr sz="1800"/>
            </a:pPr>
            <a:r>
              <a:rPr sz="26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본문 첫 번째 줄</a:t>
            </a:r>
            <a:endParaRPr sz="2400"/>
          </a:p>
          <a:p>
            <a:pPr lvl="1">
              <a:defRPr sz="1800"/>
            </a:pPr>
            <a:r>
              <a:rPr sz="2400"/>
              <a:t>본문 두 번째 줄</a:t>
            </a:r>
            <a:endParaRPr sz="2400"/>
          </a:p>
          <a:p>
            <a:pPr lvl="2">
              <a:defRPr sz="1800"/>
            </a:pPr>
            <a:r>
              <a:rPr sz="2400"/>
              <a:t>본문 세 번째 줄</a:t>
            </a:r>
            <a:endParaRPr sz="2400"/>
          </a:p>
          <a:p>
            <a:pPr lvl="3">
              <a:defRPr sz="1800"/>
            </a:pPr>
            <a:r>
              <a:rPr sz="2400"/>
              <a:t>본문 네 번째 줄</a:t>
            </a:r>
            <a:endParaRPr sz="2400"/>
          </a:p>
          <a:p>
            <a:pPr lvl="4">
              <a:defRPr sz="1800"/>
            </a:pPr>
            <a:r>
              <a:rPr sz="2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-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990600" y="2159000"/>
            <a:ext cx="39370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본문 첫 번째 줄</a:t>
            </a:r>
            <a:endParaRPr sz="2400"/>
          </a:p>
          <a:p>
            <a:pPr lvl="1">
              <a:defRPr sz="1800"/>
            </a:pPr>
            <a:r>
              <a:rPr sz="2400"/>
              <a:t>본문 두 번째 줄</a:t>
            </a:r>
            <a:endParaRPr sz="2400"/>
          </a:p>
          <a:p>
            <a:pPr lvl="2">
              <a:defRPr sz="1800"/>
            </a:pPr>
            <a:r>
              <a:rPr sz="2400"/>
              <a:t>본문 세 번째 줄</a:t>
            </a:r>
            <a:endParaRPr sz="2400"/>
          </a:p>
          <a:p>
            <a:pPr lvl="3">
              <a:defRPr sz="1800"/>
            </a:pPr>
            <a:r>
              <a:rPr sz="2400"/>
              <a:t>본문 네 번째 줄</a:t>
            </a:r>
            <a:endParaRPr sz="2400"/>
          </a:p>
          <a:p>
            <a:pPr lvl="4">
              <a:defRPr sz="1800"/>
            </a:pPr>
            <a:r>
              <a:rPr sz="2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- 오른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6070600" y="2159000"/>
            <a:ext cx="3098800" cy="44704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본문 첫 번째 줄</a:t>
            </a:r>
            <a:endParaRPr sz="2400"/>
          </a:p>
          <a:p>
            <a:pPr lvl="1">
              <a:defRPr sz="1800"/>
            </a:pPr>
            <a:r>
              <a:rPr sz="2400"/>
              <a:t>본문 두 번째 줄</a:t>
            </a:r>
            <a:endParaRPr sz="2400"/>
          </a:p>
          <a:p>
            <a:pPr lvl="2">
              <a:defRPr sz="1800"/>
            </a:pPr>
            <a:r>
              <a:rPr sz="2400"/>
              <a:t>본문 세 번째 줄</a:t>
            </a:r>
            <a:endParaRPr sz="2400"/>
          </a:p>
          <a:p>
            <a:pPr lvl="3">
              <a:defRPr sz="1800"/>
            </a:pPr>
            <a:r>
              <a:rPr sz="2400"/>
              <a:t>본문 네 번째 줄</a:t>
            </a:r>
            <a:endParaRPr sz="2400"/>
          </a:p>
          <a:p>
            <a:pPr lvl="4">
              <a:defRPr sz="1800"/>
            </a:pPr>
            <a:r>
              <a:rPr sz="2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 - 2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408940" anchor="t"/>
          <a:lstStyle>
            <a:lvl1pPr marL="640422" indent="-386422">
              <a:spcBef>
                <a:spcPts val="3000"/>
              </a:spcBef>
              <a:defRPr sz="2400"/>
            </a:lvl1pPr>
            <a:lvl2pPr marL="983322" indent="-386422">
              <a:spcBef>
                <a:spcPts val="3000"/>
              </a:spcBef>
              <a:defRPr sz="2400"/>
            </a:lvl2pPr>
            <a:lvl3pPr marL="1326222" indent="-386422">
              <a:spcBef>
                <a:spcPts val="3000"/>
              </a:spcBef>
              <a:defRPr sz="2400"/>
            </a:lvl3pPr>
            <a:lvl4pPr marL="1681822" indent="-386422">
              <a:spcBef>
                <a:spcPts val="3000"/>
              </a:spcBef>
              <a:defRPr sz="2400"/>
            </a:lvl4pPr>
            <a:lvl5pPr marL="2024722" indent="-386422">
              <a:spcBef>
                <a:spcPts val="30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본문 첫 번째 줄</a:t>
            </a:r>
            <a:endParaRPr sz="2400"/>
          </a:p>
          <a:p>
            <a:pPr lvl="1">
              <a:defRPr sz="1800"/>
            </a:pPr>
            <a:r>
              <a:rPr sz="2400"/>
              <a:t>본문 두 번째 줄</a:t>
            </a:r>
            <a:endParaRPr sz="2400"/>
          </a:p>
          <a:p>
            <a:pPr lvl="2">
              <a:defRPr sz="1800"/>
            </a:pPr>
            <a:r>
              <a:rPr sz="2400"/>
              <a:t>본문 세 번째 줄</a:t>
            </a:r>
            <a:endParaRPr sz="2400"/>
          </a:p>
          <a:p>
            <a:pPr lvl="3">
              <a:defRPr sz="1800"/>
            </a:pPr>
            <a:r>
              <a:rPr sz="2400"/>
              <a:t>본문 네 번째 줄</a:t>
            </a:r>
            <a:endParaRPr sz="2400"/>
          </a:p>
          <a:p>
            <a:pPr lvl="4">
              <a:defRPr sz="1800"/>
            </a:pPr>
            <a:r>
              <a:rPr sz="24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body" idx="1"/>
          </p:nvPr>
        </p:nvSpPr>
        <p:spPr>
          <a:xfrm>
            <a:off x="990600" y="990600"/>
            <a:ext cx="81788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3700"/>
              </a:spcBef>
            </a:lvl1pPr>
            <a:lvl2pPr>
              <a:spcBef>
                <a:spcPts val="3700"/>
              </a:spcBef>
            </a:lvl2pPr>
            <a:lvl3pPr>
              <a:spcBef>
                <a:spcPts val="3700"/>
              </a:spcBef>
            </a:lvl3pPr>
            <a:lvl4pPr>
              <a:spcBef>
                <a:spcPts val="3700"/>
              </a:spcBef>
            </a:lvl4pPr>
            <a:lvl5pPr>
              <a:spcBef>
                <a:spcPts val="3700"/>
              </a:spcBef>
            </a:lvl5pPr>
          </a:lstStyle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다섯번째 줄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90600" y="2324100"/>
            <a:ext cx="8178800" cy="297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으로 반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990600" y="5753100"/>
            <a:ext cx="8178800" cy="1333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90600" y="203200"/>
            <a:ext cx="817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lvl="0">
              <a:defRPr sz="1800"/>
            </a:pPr>
            <a:r>
              <a:rPr sz="6400"/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90600" y="2159000"/>
            <a:ext cx="8178800" cy="447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본문 첫 번째 줄</a:t>
            </a:r>
            <a:endParaRPr sz="3200"/>
          </a:p>
          <a:p>
            <a:pPr lvl="1">
              <a:defRPr sz="1800"/>
            </a:pPr>
            <a:r>
              <a:rPr sz="3200"/>
              <a:t>본문 두 번째 줄</a:t>
            </a:r>
            <a:endParaRPr sz="3200"/>
          </a:p>
          <a:p>
            <a:pPr lvl="2">
              <a:defRPr sz="1800"/>
            </a:pPr>
            <a:r>
              <a:rPr sz="3200"/>
              <a:t>본문 세 번째 줄</a:t>
            </a:r>
            <a:endParaRPr sz="3200"/>
          </a:p>
          <a:p>
            <a:pPr lvl="3">
              <a:defRPr sz="1800"/>
            </a:pPr>
            <a:r>
              <a:rPr sz="3200"/>
              <a:t>본문 네 번째 줄</a:t>
            </a:r>
            <a:endParaRPr sz="3200"/>
          </a:p>
          <a:p>
            <a:pPr lvl="4">
              <a:defRPr sz="1800"/>
            </a:pPr>
            <a:r>
              <a:rPr sz="3200"/>
              <a:t>본문 다섯번째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algn="ctr" defTabSz="457200">
        <a:defRPr sz="6400">
          <a:latin typeface="+mn-lt"/>
          <a:ea typeface="+mn-ea"/>
          <a:cs typeface="+mn-cs"/>
          <a:sym typeface="Gill Sans"/>
        </a:defRPr>
      </a:lvl1pPr>
      <a:lvl2pPr indent="228600" algn="ctr" defTabSz="457200">
        <a:defRPr sz="6400">
          <a:latin typeface="+mn-lt"/>
          <a:ea typeface="+mn-ea"/>
          <a:cs typeface="+mn-cs"/>
          <a:sym typeface="Gill Sans"/>
        </a:defRPr>
      </a:lvl2pPr>
      <a:lvl3pPr indent="457200" algn="ctr" defTabSz="457200">
        <a:defRPr sz="6400">
          <a:latin typeface="+mn-lt"/>
          <a:ea typeface="+mn-ea"/>
          <a:cs typeface="+mn-cs"/>
          <a:sym typeface="Gill Sans"/>
        </a:defRPr>
      </a:lvl3pPr>
      <a:lvl4pPr indent="685800" algn="ctr" defTabSz="457200">
        <a:defRPr sz="6400">
          <a:latin typeface="+mn-lt"/>
          <a:ea typeface="+mn-ea"/>
          <a:cs typeface="+mn-cs"/>
          <a:sym typeface="Gill Sans"/>
        </a:defRPr>
      </a:lvl4pPr>
      <a:lvl5pPr indent="914400" algn="ctr" defTabSz="457200">
        <a:defRPr sz="6400">
          <a:latin typeface="+mn-lt"/>
          <a:ea typeface="+mn-ea"/>
          <a:cs typeface="+mn-cs"/>
          <a:sym typeface="Gill Sans"/>
        </a:defRPr>
      </a:lvl5pPr>
      <a:lvl6pPr indent="1143000" algn="ctr" defTabSz="457200">
        <a:defRPr sz="6400">
          <a:latin typeface="+mn-lt"/>
          <a:ea typeface="+mn-ea"/>
          <a:cs typeface="+mn-cs"/>
          <a:sym typeface="Gill Sans"/>
        </a:defRPr>
      </a:lvl6pPr>
      <a:lvl7pPr indent="1371600" algn="ctr" defTabSz="457200">
        <a:defRPr sz="6400">
          <a:latin typeface="+mn-lt"/>
          <a:ea typeface="+mn-ea"/>
          <a:cs typeface="+mn-cs"/>
          <a:sym typeface="Gill Sans"/>
        </a:defRPr>
      </a:lvl7pPr>
      <a:lvl8pPr indent="1600200" algn="ctr" defTabSz="457200">
        <a:defRPr sz="6400">
          <a:latin typeface="+mn-lt"/>
          <a:ea typeface="+mn-ea"/>
          <a:cs typeface="+mn-cs"/>
          <a:sym typeface="Gill Sans"/>
        </a:defRPr>
      </a:lvl8pPr>
      <a:lvl9pPr indent="1828800" algn="ctr" defTabSz="457200">
        <a:defRPr sz="6400">
          <a:latin typeface="+mn-lt"/>
          <a:ea typeface="+mn-ea"/>
          <a:cs typeface="+mn-cs"/>
          <a:sym typeface="Gill Sans"/>
        </a:defRPr>
      </a:lvl9pPr>
    </p:titleStyle>
    <p:bodyStyle>
      <a:lvl1pPr marL="6985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0414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3843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17399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0828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4257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27686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1115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4544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1pPr>
      <a:lvl2pPr indent="2286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2pPr>
      <a:lvl3pPr indent="4572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3pPr>
      <a:lvl4pPr indent="6858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4pPr>
      <a:lvl5pPr indent="9144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5pPr>
      <a:lvl6pPr indent="11430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6pPr>
      <a:lvl7pPr indent="13716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7pPr>
      <a:lvl8pPr indent="16002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8pPr>
      <a:lvl9pPr indent="18288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Apple SD 산돌고딕 Neo 일반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tif"/><Relationship Id="rId5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hyperlink" Target="http://www.tobii.com/en/eye-tracking-research/global/library/manuals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gif"/><Relationship Id="rId4" Type="http://schemas.microsoft.com/office/2007/relationships/media" Target="../media/media1.gif"/><Relationship Id="rId5" Type="http://schemas.openxmlformats.org/officeDocument/2006/relationships/image" Target="../media/image12.png"/><Relationship Id="rId6" Type="http://schemas.openxmlformats.org/officeDocument/2006/relationships/video" Target="../media/media2.gif"/><Relationship Id="rId7" Type="http://schemas.microsoft.com/office/2007/relationships/media" Target="../media/media2.gif"/><Relationship Id="rId8" Type="http://schemas.openxmlformats.org/officeDocument/2006/relationships/image" Target="../media/image13.png"/><Relationship Id="rId9" Type="http://schemas.openxmlformats.org/officeDocument/2006/relationships/video" Target="../media/media3.gif"/><Relationship Id="rId10" Type="http://schemas.microsoft.com/office/2007/relationships/media" Target="../media/media3.gif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body" idx="1"/>
          </p:nvPr>
        </p:nvSpPr>
        <p:spPr>
          <a:xfrm>
            <a:off x="990600" y="4296092"/>
            <a:ext cx="8178800" cy="965201"/>
          </a:xfrm>
          <a:prstGeom prst="rect">
            <a:avLst/>
          </a:prstGeom>
        </p:spPr>
        <p:txBody>
          <a:bodyPr anchor="ctr"/>
          <a:lstStyle/>
          <a:p>
            <a:pPr lvl="0" defTabSz="450000">
              <a:lnSpc>
                <a:spcPct val="120000"/>
              </a:lnSpc>
              <a:defRPr sz="1800"/>
            </a:pPr>
            <a:r>
              <a:rPr>
                <a:solidFill>
                  <a:srgbClr val="A6AAA9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Lab Seminar</a:t>
            </a:r>
            <a:endParaRPr>
              <a:solidFill>
                <a:srgbClr val="A6AAA9"/>
              </a:solidFill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lvl="0" defTabSz="450000">
              <a:lnSpc>
                <a:spcPct val="120000"/>
              </a:lnSpc>
              <a:defRPr sz="1800"/>
            </a:pPr>
            <a:r>
              <a:rPr>
                <a:solidFill>
                  <a:srgbClr val="A6AAA9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October 10,  2014</a:t>
            </a:r>
          </a:p>
        </p:txBody>
      </p:sp>
      <p:sp>
        <p:nvSpPr>
          <p:cNvPr id="43" name="Shape 43"/>
          <p:cNvSpPr/>
          <p:nvPr/>
        </p:nvSpPr>
        <p:spPr>
          <a:xfrm>
            <a:off x="1001013" y="7137400"/>
            <a:ext cx="889000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44" name="lines.png"/>
          <p:cNvPicPr/>
          <p:nvPr/>
        </p:nvPicPr>
        <p:blipFill>
          <a:blip r:embed="rId2">
            <a:alphaModFix amt="70000"/>
            <a:extLst/>
          </a:blip>
          <a:srcRect l="57858" t="17083" r="0" b="11789"/>
          <a:stretch>
            <a:fillRect/>
          </a:stretch>
        </p:blipFill>
        <p:spPr>
          <a:xfrm>
            <a:off x="3271" y="-7905"/>
            <a:ext cx="8194424" cy="763580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5381228" y="6458584"/>
            <a:ext cx="2137172" cy="938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r">
              <a:lnSpc>
                <a:spcPct val="90000"/>
              </a:lnSpc>
              <a:spcBef>
                <a:spcPts val="100"/>
              </a:spcBef>
              <a:defRPr sz="1800"/>
            </a:pPr>
            <a:r>
              <a:rPr>
                <a:solidFill>
                  <a:srgbClr val="23232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Jin Hwa Kim</a:t>
            </a:r>
            <a:endParaRPr>
              <a:solidFill>
                <a:srgbClr val="232323"/>
              </a:solidFill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lvl="0" algn="r">
              <a:defRPr sz="1800"/>
            </a:pPr>
            <a:r>
              <a:rPr sz="1000">
                <a:solidFill>
                  <a:srgbClr val="444444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Biointelligence Lab.</a:t>
            </a:r>
            <a:endParaRPr sz="1000">
              <a:solidFill>
                <a:srgbClr val="444444"/>
              </a:solidFill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lvl="0" algn="r">
              <a:defRPr sz="1800"/>
            </a:pPr>
            <a:r>
              <a:rPr sz="1000">
                <a:solidFill>
                  <a:srgbClr val="444444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Program in Cognitive Science</a:t>
            </a:r>
            <a:endParaRPr sz="1000">
              <a:solidFill>
                <a:srgbClr val="444444"/>
              </a:solidFill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lvl="0" algn="r">
              <a:defRPr sz="1800"/>
            </a:pPr>
            <a:r>
              <a:rPr sz="1000">
                <a:solidFill>
                  <a:srgbClr val="444444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Seoul National University</a:t>
            </a:r>
            <a:endParaRPr sz="1000">
              <a:solidFill>
                <a:srgbClr val="444444"/>
              </a:solidFill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pic>
        <p:nvPicPr>
          <p:cNvPr id="46" name="Seoul_national_university_emble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7150" y="6445250"/>
            <a:ext cx="774700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29613" y="6433462"/>
            <a:ext cx="968424" cy="84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415" y="4431112"/>
            <a:ext cx="1899210" cy="276885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title"/>
          </p:nvPr>
        </p:nvSpPr>
        <p:spPr>
          <a:xfrm>
            <a:off x="679450" y="711200"/>
            <a:ext cx="8801100" cy="2768600"/>
          </a:xfrm>
          <a:prstGeom prst="rect">
            <a:avLst/>
          </a:prstGeom>
        </p:spPr>
        <p:txBody>
          <a:bodyPr/>
          <a:lstStyle/>
          <a:p>
            <a:pPr lvl="0" defTabSz="450000">
              <a:lnSpc>
                <a:spcPct val="120000"/>
              </a:lnSpc>
              <a:defRPr sz="1800"/>
            </a:pPr>
            <a:r>
              <a:rPr b="1" sz="2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Active Long Fixation Correlates with the Formation </a:t>
            </a:r>
            <a:endParaRPr b="1" sz="2800"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lvl="0" defTabSz="450000">
              <a:lnSpc>
                <a:spcPct val="120000"/>
              </a:lnSpc>
              <a:defRPr sz="1800"/>
            </a:pPr>
            <a:r>
              <a:rPr b="1" sz="2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of Long-Term Memory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1013" y="7134859"/>
            <a:ext cx="88900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4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400"/>
              <a:t>Russell, 1980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Mental Space of Emotion</a:t>
            </a:r>
          </a:p>
        </p:txBody>
      </p:sp>
      <p:sp>
        <p:nvSpPr>
          <p:cNvPr id="88" name="Shape 88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pic>
        <p:nvPicPr>
          <p:cNvPr id="8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957" y="1874488"/>
            <a:ext cx="5321086" cy="4820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001013" y="7134859"/>
            <a:ext cx="88900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4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400"/>
              <a:t>Cahill et al., 1996; Cahill &amp; McGaugh, 1998</a:t>
            </a:r>
          </a:p>
        </p:txBody>
      </p:sp>
      <p:pic>
        <p:nvPicPr>
          <p:cNvPr id="9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148" y="2339680"/>
            <a:ext cx="3855852" cy="3257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4880" y="1810632"/>
            <a:ext cx="4459229" cy="431562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Arousal and LTM</a:t>
            </a:r>
          </a:p>
        </p:txBody>
      </p:sp>
      <p:sp>
        <p:nvSpPr>
          <p:cNvPr id="95" name="Shape 95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</p:spTree>
  </p:cSld>
  <p:clrMapOvr>
    <a:masterClrMapping/>
  </p:clrMapOvr>
  <p:transition spd="fast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Tobii Glasses</a:t>
            </a:r>
          </a:p>
        </p:txBody>
      </p:sp>
      <p:sp>
        <p:nvSpPr>
          <p:cNvPr id="98" name="Shape 98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pic>
        <p:nvPicPr>
          <p:cNvPr id="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738" y="2159048"/>
            <a:ext cx="5584618" cy="32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6706" y="2108200"/>
            <a:ext cx="3195042" cy="39998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1001013" y="7137400"/>
            <a:ext cx="889000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/>
            </a:pPr>
            <a:r>
              <a:rPr sz="1200">
                <a:hlinkClick r:id="rId4" invalidUrl="" action="" tgtFrame="" tooltip="" history="1" highlightClick="0" endSnd="0"/>
              </a:rPr>
              <a:t>http://www.tobii.com/en/eye-tracking-research/global/library/manuals/</a:t>
            </a:r>
          </a:p>
        </p:txBody>
      </p:sp>
    </p:spTree>
  </p:cSld>
  <p:clrMapOvr>
    <a:masterClrMapping/>
  </p:clrMapOvr>
  <p:transition spd="fast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Precedent Studies</a:t>
            </a:r>
          </a:p>
        </p:txBody>
      </p:sp>
      <p:sp>
        <p:nvSpPr>
          <p:cNvPr id="104" name="Shape 10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05" name="Shape 10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106" name="Shape 106"/>
          <p:cNvSpPr/>
          <p:nvPr/>
        </p:nvSpPr>
        <p:spPr>
          <a:xfrm>
            <a:off x="990600" y="1504950"/>
            <a:ext cx="8618439" cy="529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The fixation duration is related to the presence of the cognitive process, for an instance, observing its correlation with linguistic attributes. (Inhoff &amp; Rayner, 1986; Rayner &amp; Duffy, 1986)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The sequences which potentially induce the emotional arousal are known for helping to recall the seen movie clips. (Cahill et al., 1996; Cahill &amp; McGaugh, 1998)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The eye movement is a non-invasive and convenient indicator of the brain activities, the application of eyewear accelerates the study on the eye movement, especially beyond the reading task. 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3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3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3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Research Hypothesis</a:t>
            </a:r>
          </a:p>
        </p:txBody>
      </p:sp>
      <p:sp>
        <p:nvSpPr>
          <p:cNvPr id="109" name="Shape 109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10" name="Shape 110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111" name="Shape 111"/>
          <p:cNvSpPr/>
          <p:nvPr/>
        </p:nvSpPr>
        <p:spPr>
          <a:xfrm>
            <a:off x="990600" y="1504950"/>
            <a:ext cx="8537030" cy="529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What the visual constraints induce the long term of the fixation duration?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Do the long fixations correlate with the formation of long-term memory?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Does the fixation duration indicate the effectiveness of the long-term memory formation for the emotionally arousing sequences?</a:t>
            </a:r>
            <a:endParaRPr b="1" sz="2200"/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531341" y="6121082"/>
            <a:ext cx="9224318" cy="952501"/>
          </a:xfrm>
          <a:prstGeom prst="roundRect">
            <a:avLst>
              <a:gd name="adj" fmla="val 20000"/>
            </a:avLst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53585F"/>
                </a:solidFill>
              </a:rPr>
              <a:t>Emotional Arousal</a:t>
            </a:r>
          </a:p>
        </p:txBody>
      </p:sp>
      <p:sp>
        <p:nvSpPr>
          <p:cNvPr id="114" name="Shape 114"/>
          <p:cNvSpPr/>
          <p:nvPr/>
        </p:nvSpPr>
        <p:spPr>
          <a:xfrm>
            <a:off x="3655541" y="5056504"/>
            <a:ext cx="6091534" cy="952501"/>
          </a:xfrm>
          <a:prstGeom prst="roundRect">
            <a:avLst>
              <a:gd name="adj" fmla="val 20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b="1">
                <a:solidFill>
                  <a:srgbClr val="FFFFFF"/>
                </a:solidFill>
              </a:defRPr>
            </a:pPr>
          </a:p>
        </p:txBody>
      </p:sp>
      <p:sp>
        <p:nvSpPr>
          <p:cNvPr id="115" name="Shape 115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Long Fixation Types</a:t>
            </a:r>
          </a:p>
        </p:txBody>
      </p:sp>
      <p:sp>
        <p:nvSpPr>
          <p:cNvPr id="116" name="Shape 116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17" name="Shape 117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18" name="LF_1.gif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73558" y="1660971"/>
            <a:ext cx="3048001" cy="2302934"/>
          </a:xfrm>
          <a:prstGeom prst="rect">
            <a:avLst/>
          </a:prstGeom>
        </p:spPr>
      </p:pic>
      <p:pic>
        <p:nvPicPr>
          <p:cNvPr id="119" name="LF_4.gif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3614904" y="1660971"/>
            <a:ext cx="3048001" cy="2302934"/>
          </a:xfrm>
          <a:prstGeom prst="rect">
            <a:avLst/>
          </a:prstGeom>
        </p:spPr>
      </p:pic>
      <p:pic>
        <p:nvPicPr>
          <p:cNvPr id="120" name="LF_8.gif"/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6665441" y="1660971"/>
            <a:ext cx="3048001" cy="2302934"/>
          </a:xfrm>
          <a:prstGeom prst="rect">
            <a:avLst/>
          </a:prstGeom>
        </p:spPr>
      </p:pic>
      <p:sp>
        <p:nvSpPr>
          <p:cNvPr id="121" name="Shape 121"/>
          <p:cNvSpPr/>
          <p:nvPr/>
        </p:nvSpPr>
        <p:spPr>
          <a:xfrm>
            <a:off x="1485176" y="4235450"/>
            <a:ext cx="122476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Alerted</a:t>
            </a:r>
          </a:p>
        </p:txBody>
      </p:sp>
      <p:sp>
        <p:nvSpPr>
          <p:cNvPr id="122" name="Shape 122"/>
          <p:cNvSpPr/>
          <p:nvPr/>
        </p:nvSpPr>
        <p:spPr>
          <a:xfrm>
            <a:off x="4136097" y="4235450"/>
            <a:ext cx="18878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Successive</a:t>
            </a:r>
          </a:p>
        </p:txBody>
      </p:sp>
      <p:sp>
        <p:nvSpPr>
          <p:cNvPr id="123" name="Shape 123"/>
          <p:cNvSpPr/>
          <p:nvPr/>
        </p:nvSpPr>
        <p:spPr>
          <a:xfrm>
            <a:off x="7348892" y="4235450"/>
            <a:ext cx="168110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Stationary</a:t>
            </a:r>
          </a:p>
        </p:txBody>
      </p:sp>
      <p:sp>
        <p:nvSpPr>
          <p:cNvPr id="124" name="Shape 124"/>
          <p:cNvSpPr/>
          <p:nvPr/>
        </p:nvSpPr>
        <p:spPr>
          <a:xfrm>
            <a:off x="537516" y="5056504"/>
            <a:ext cx="3048001" cy="952501"/>
          </a:xfrm>
          <a:prstGeom prst="roundRect">
            <a:avLst>
              <a:gd name="adj" fmla="val 20000"/>
            </a:avLst>
          </a:prstGeom>
          <a:blipFill>
            <a:blip r:embed="rId1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799337" y="5272404"/>
            <a:ext cx="52435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HI</a:t>
            </a:r>
          </a:p>
        </p:txBody>
      </p:sp>
      <p:sp>
        <p:nvSpPr>
          <p:cNvPr id="126" name="Shape 126"/>
          <p:cNvSpPr/>
          <p:nvPr/>
        </p:nvSpPr>
        <p:spPr>
          <a:xfrm>
            <a:off x="6171108" y="5272404"/>
            <a:ext cx="10604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LOW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0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video fullScrn="0">
              <p:cMediaNode mute="0" showWhenStopped="1" numSld="1" vol="100000">
                <p:cTn id="32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  <p:video fullScrn="0">
              <p:cMediaNode mute="0" showWhenStopped="1" numSld="1" vol="100000">
                <p:cTn id="33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</p:childTnLst>
        </p:cTn>
      </p:par>
    </p:tnLst>
    <p:bldLst>
      <p:bldP build="whole" bldLvl="1" animBg="1" rev="0" advAuto="0" spid="114" grpId="6"/>
      <p:bldP build="p" bldLvl="1" animBg="1" rev="0" advAuto="0" spid="113" grpId="4"/>
      <p:bldP build="whole" bldLvl="1" animBg="1" rev="0" advAuto="0" spid="124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Recall Test</a:t>
            </a:r>
          </a:p>
        </p:txBody>
      </p:sp>
      <p:sp>
        <p:nvSpPr>
          <p:cNvPr id="129" name="Shape 129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30" name="Shape 130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131" name="Shape 131"/>
          <p:cNvSpPr/>
          <p:nvPr/>
        </p:nvSpPr>
        <p:spPr>
          <a:xfrm>
            <a:off x="990600" y="1504950"/>
            <a:ext cx="8648700" cy="529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Subject  </a:t>
            </a:r>
            <a:endParaRPr b="1" sz="2200"/>
          </a:p>
          <a:p>
            <a:pPr lvl="1" marL="609600" indent="-228600" algn="l">
              <a:spcBef>
                <a:spcPts val="1800"/>
              </a:spcBef>
              <a:buSzPct val="100000"/>
              <a:buChar char="-"/>
              <a:defRPr sz="1800"/>
            </a:pPr>
            <a:r>
              <a:rPr sz="2200"/>
              <a:t>11 participants who previously watched the video </a:t>
            </a:r>
            <a:br>
              <a:rPr sz="2200"/>
            </a:br>
            <a:r>
              <a:rPr sz="2200"/>
              <a:t>(&gt; 3 months ago)</a:t>
            </a:r>
            <a:endParaRPr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2"/>
              <a:defRPr sz="1800"/>
            </a:pPr>
            <a:r>
              <a:rPr b="1" sz="2200"/>
              <a:t>Material</a:t>
            </a:r>
            <a:endParaRPr b="1" sz="2200"/>
          </a:p>
          <a:p>
            <a:pPr lvl="1" marL="609600" indent="-228600" algn="l">
              <a:spcBef>
                <a:spcPts val="1800"/>
              </a:spcBef>
              <a:buSzPct val="100000"/>
              <a:buChar char="-"/>
              <a:defRPr sz="1800"/>
            </a:pPr>
            <a:r>
              <a:rPr sz="2200"/>
              <a:t>Long fixated 8 sequences (&gt; 1500 ms)</a:t>
            </a:r>
            <a:endParaRPr sz="2200"/>
          </a:p>
          <a:p>
            <a:pPr lvl="1" marL="609600" indent="-228600" algn="l">
              <a:spcBef>
                <a:spcPts val="1800"/>
              </a:spcBef>
              <a:buSzPct val="100000"/>
              <a:buChar char="-"/>
              <a:defRPr sz="1800"/>
            </a:pPr>
            <a:r>
              <a:rPr sz="2200"/>
              <a:t>Short fixated 8 sequences (&lt; 300 ms)</a:t>
            </a:r>
            <a:endParaRPr sz="2200"/>
          </a:p>
          <a:p>
            <a:pPr lvl="1" marL="609600" indent="-228600" algn="l">
              <a:spcBef>
                <a:spcPts val="1800"/>
              </a:spcBef>
              <a:buSzPct val="100000"/>
              <a:buChar char="-"/>
              <a:defRPr sz="1800"/>
            </a:pPr>
            <a:r>
              <a:rPr sz="2200"/>
              <a:t>Not seen 4 sequences (other season episodes)</a:t>
            </a:r>
            <a:endParaRPr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3"/>
              <a:defRPr sz="1800"/>
            </a:pPr>
            <a:endParaRPr b="1" sz="2200"/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Results of Recall Test</a:t>
            </a:r>
          </a:p>
        </p:txBody>
      </p:sp>
      <p:sp>
        <p:nvSpPr>
          <p:cNvPr id="134" name="Shape 13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35" name="Shape 13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2072341"/>
            <a:ext cx="4953001" cy="4408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Results of Recall Test</a:t>
            </a:r>
          </a:p>
        </p:txBody>
      </p:sp>
      <p:sp>
        <p:nvSpPr>
          <p:cNvPr id="139" name="Shape 139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40" name="Shape 140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2038554"/>
            <a:ext cx="5054600" cy="4435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Results of Recall Test</a:t>
            </a:r>
          </a:p>
        </p:txBody>
      </p:sp>
      <p:sp>
        <p:nvSpPr>
          <p:cNvPr id="144" name="Shape 14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45" name="Shape 14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1995700"/>
            <a:ext cx="5143500" cy="447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1529130" y="3206750"/>
            <a:ext cx="184394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Attention</a:t>
            </a:r>
          </a:p>
        </p:txBody>
      </p:sp>
      <p:pic>
        <p:nvPicPr>
          <p:cNvPr id="52" name="matrix-red-woman-closed-wid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44823" y="1563629"/>
            <a:ext cx="15442646" cy="4238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ox(in)" transition="out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Results of Recall Test</a:t>
            </a:r>
          </a:p>
        </p:txBody>
      </p:sp>
      <p:sp>
        <p:nvSpPr>
          <p:cNvPr id="149" name="Shape 149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50" name="Shape 150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2065332"/>
            <a:ext cx="5003800" cy="4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Results of Recall Test</a:t>
            </a:r>
          </a:p>
        </p:txBody>
      </p:sp>
      <p:sp>
        <p:nvSpPr>
          <p:cNvPr id="154" name="Shape 15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55" name="Shape 15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pic>
        <p:nvPicPr>
          <p:cNvPr id="1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5932" y="1865092"/>
            <a:ext cx="6510679" cy="457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Discuss</a:t>
            </a:r>
          </a:p>
        </p:txBody>
      </p:sp>
      <p:sp>
        <p:nvSpPr>
          <p:cNvPr id="159" name="Shape 159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60" name="Shape 160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161" name="Shape 161"/>
          <p:cNvSpPr/>
          <p:nvPr/>
        </p:nvSpPr>
        <p:spPr>
          <a:xfrm>
            <a:off x="990600" y="1504950"/>
            <a:ext cx="8537030" cy="529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Short fixations relatively fail to memorize the emotionally arousing events than long fixations do. 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There is no evidence that all long fixations associate with the formation of long-term memory. However, we can have a question that the emotionally arousing event may induce the active long fixations when it affects.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Though, other events can receive long fixations, in this cases, subjects hardly recall that events. It seems to be caused by looking passively or even blankly.</a:t>
            </a:r>
            <a:endParaRPr b="1" sz="2200"/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Conclusions</a:t>
            </a:r>
          </a:p>
        </p:txBody>
      </p:sp>
      <p:sp>
        <p:nvSpPr>
          <p:cNvPr id="164" name="Shape 16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65" name="Shape 16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166" name="Shape 166"/>
          <p:cNvSpPr/>
          <p:nvPr/>
        </p:nvSpPr>
        <p:spPr>
          <a:xfrm>
            <a:off x="990600" y="1504950"/>
            <a:ext cx="8537030" cy="529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What the visual constraints induce the long term of the fixation duration?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Do the long fixations correlate with the formation of long-term memory?</a:t>
            </a:r>
            <a:endParaRPr b="1" sz="2200"/>
          </a:p>
          <a:p>
            <a:pPr lvl="0" marL="440266" indent="-440266" algn="l">
              <a:spcBef>
                <a:spcPts val="3000"/>
              </a:spcBef>
              <a:buSzPct val="100000"/>
              <a:buAutoNum type="arabicPeriod" startAt="1"/>
              <a:defRPr sz="1800"/>
            </a:pPr>
            <a:r>
              <a:rPr b="1" sz="2200"/>
              <a:t>Does the fixation duration indicate the effectiveness of the long-term memory formation for the emotionally arousing sequences?</a:t>
            </a:r>
            <a:endParaRPr b="1" sz="2200"/>
          </a:p>
        </p:txBody>
      </p:sp>
      <p:sp>
        <p:nvSpPr>
          <p:cNvPr id="167" name="Shape 167"/>
          <p:cNvSpPr/>
          <p:nvPr/>
        </p:nvSpPr>
        <p:spPr>
          <a:xfrm>
            <a:off x="4068673" y="1819274"/>
            <a:ext cx="44610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365C0"/>
                </a:solidFill>
              </a:rPr>
              <a:t>Alerted, successive, stationary</a:t>
            </a:r>
          </a:p>
        </p:txBody>
      </p:sp>
      <p:sp>
        <p:nvSpPr>
          <p:cNvPr id="168" name="Shape 168"/>
          <p:cNvSpPr/>
          <p:nvPr/>
        </p:nvSpPr>
        <p:spPr>
          <a:xfrm>
            <a:off x="4076700" y="2952749"/>
            <a:ext cx="5218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82506"/>
                </a:solidFill>
              </a:rPr>
              <a:t>No</a:t>
            </a:r>
          </a:p>
        </p:txBody>
      </p:sp>
      <p:sp>
        <p:nvSpPr>
          <p:cNvPr id="169" name="Shape 169"/>
          <p:cNvSpPr/>
          <p:nvPr/>
        </p:nvSpPr>
        <p:spPr>
          <a:xfrm>
            <a:off x="4085437" y="4333874"/>
            <a:ext cx="35893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365C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365C0"/>
                </a:solidFill>
              </a:rPr>
              <a:t>Active long fixation does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  <p:bldP build="whole" bldLvl="1" animBg="1" rev="0" advAuto="0" spid="169" grpId="3"/>
      <p:bldP build="whole" bldLvl="1" animBg="1" rev="0" advAuto="0" spid="16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Further Works</a:t>
            </a:r>
          </a:p>
        </p:txBody>
      </p:sp>
      <p:sp>
        <p:nvSpPr>
          <p:cNvPr id="172" name="Shape 172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  <p:sp>
        <p:nvSpPr>
          <p:cNvPr id="173" name="Shape 173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55" name="Shape 55"/>
          <p:cNvSpPr/>
          <p:nvPr/>
        </p:nvSpPr>
        <p:spPr>
          <a:xfrm>
            <a:off x="1529130" y="3206750"/>
            <a:ext cx="184394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Attention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58" name="Shape 58"/>
          <p:cNvSpPr/>
          <p:nvPr/>
        </p:nvSpPr>
        <p:spPr>
          <a:xfrm>
            <a:off x="1529130" y="3206750"/>
            <a:ext cx="184394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</a:rPr>
              <a:t>Attention</a:t>
            </a:r>
          </a:p>
        </p:txBody>
      </p:sp>
      <p:sp>
        <p:nvSpPr>
          <p:cNvPr id="59" name="Shape 59"/>
          <p:cNvSpPr/>
          <p:nvPr/>
        </p:nvSpPr>
        <p:spPr>
          <a:xfrm>
            <a:off x="3441700" y="3206750"/>
            <a:ext cx="266242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enables us to</a:t>
            </a:r>
          </a:p>
        </p:txBody>
      </p:sp>
      <p:sp>
        <p:nvSpPr>
          <p:cNvPr id="60" name="Shape 60"/>
          <p:cNvSpPr/>
          <p:nvPr/>
        </p:nvSpPr>
        <p:spPr>
          <a:xfrm>
            <a:off x="6011926" y="3206750"/>
            <a:ext cx="128229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 focus</a:t>
            </a:r>
          </a:p>
        </p:txBody>
      </p:sp>
    </p:spTree>
  </p:cSld>
  <p:clrMapOvr>
    <a:masterClrMapping/>
  </p:clrMapOvr>
  <p:transition spd="fast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63" name="Shape 63"/>
          <p:cNvSpPr/>
          <p:nvPr/>
        </p:nvSpPr>
        <p:spPr>
          <a:xfrm>
            <a:off x="1529130" y="3206750"/>
            <a:ext cx="184394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</a:rPr>
              <a:t>Attention</a:t>
            </a:r>
          </a:p>
        </p:txBody>
      </p:sp>
      <p:sp>
        <p:nvSpPr>
          <p:cNvPr id="64" name="Shape 64"/>
          <p:cNvSpPr/>
          <p:nvPr/>
        </p:nvSpPr>
        <p:spPr>
          <a:xfrm>
            <a:off x="3441700" y="3206750"/>
            <a:ext cx="266242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enables us to</a:t>
            </a:r>
          </a:p>
        </p:txBody>
      </p:sp>
      <p:sp>
        <p:nvSpPr>
          <p:cNvPr id="65" name="Shape 65"/>
          <p:cNvSpPr/>
          <p:nvPr/>
        </p:nvSpPr>
        <p:spPr>
          <a:xfrm>
            <a:off x="6011926" y="3206750"/>
            <a:ext cx="128229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 focus</a:t>
            </a:r>
          </a:p>
        </p:txBody>
      </p:sp>
      <p:sp>
        <p:nvSpPr>
          <p:cNvPr id="66" name="Shape 66"/>
          <p:cNvSpPr/>
          <p:nvPr/>
        </p:nvSpPr>
        <p:spPr>
          <a:xfrm>
            <a:off x="6020358" y="3778250"/>
            <a:ext cx="232552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200"/>
              <a:t> be efficient</a:t>
            </a:r>
          </a:p>
        </p:txBody>
      </p:sp>
    </p:spTree>
  </p:cSld>
  <p:clrMapOvr>
    <a:masterClrMapping/>
  </p:clrMapOvr>
  <p:transition spd="fast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69" name="Shape 69"/>
          <p:cNvSpPr/>
          <p:nvPr/>
        </p:nvSpPr>
        <p:spPr>
          <a:xfrm>
            <a:off x="1529130" y="3206750"/>
            <a:ext cx="184394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A6AAA9"/>
                </a:solidFill>
              </a:rPr>
              <a:t>Attention</a:t>
            </a:r>
          </a:p>
        </p:txBody>
      </p:sp>
      <p:sp>
        <p:nvSpPr>
          <p:cNvPr id="70" name="Shape 70"/>
          <p:cNvSpPr/>
          <p:nvPr/>
        </p:nvSpPr>
        <p:spPr>
          <a:xfrm>
            <a:off x="3441700" y="3206750"/>
            <a:ext cx="266242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enables us to</a:t>
            </a:r>
          </a:p>
        </p:txBody>
      </p:sp>
      <p:sp>
        <p:nvSpPr>
          <p:cNvPr id="71" name="Shape 71"/>
          <p:cNvSpPr/>
          <p:nvPr/>
        </p:nvSpPr>
        <p:spPr>
          <a:xfrm>
            <a:off x="6011926" y="3206750"/>
            <a:ext cx="128229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 focus</a:t>
            </a:r>
          </a:p>
        </p:txBody>
      </p:sp>
      <p:sp>
        <p:nvSpPr>
          <p:cNvPr id="72" name="Shape 72"/>
          <p:cNvSpPr/>
          <p:nvPr/>
        </p:nvSpPr>
        <p:spPr>
          <a:xfrm>
            <a:off x="6020358" y="3778250"/>
            <a:ext cx="232552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200"/>
              <a:t> be efficient</a:t>
            </a:r>
          </a:p>
        </p:txBody>
      </p:sp>
      <p:sp>
        <p:nvSpPr>
          <p:cNvPr id="73" name="Shape 73"/>
          <p:cNvSpPr/>
          <p:nvPr/>
        </p:nvSpPr>
        <p:spPr>
          <a:xfrm>
            <a:off x="6020358" y="4349750"/>
            <a:ext cx="317205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200"/>
              <a:t> and think more.</a:t>
            </a:r>
          </a:p>
        </p:txBody>
      </p:sp>
    </p:spTree>
  </p:cSld>
  <p:clrMapOvr>
    <a:masterClrMapping/>
  </p:clrMapOvr>
  <p:transition spd="fast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001013" y="7147559"/>
            <a:ext cx="889000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2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</a:p>
        </p:txBody>
      </p:sp>
      <p:sp>
        <p:nvSpPr>
          <p:cNvPr id="76" name="Shape 76"/>
          <p:cNvSpPr/>
          <p:nvPr/>
        </p:nvSpPr>
        <p:spPr>
          <a:xfrm>
            <a:off x="765403" y="3016250"/>
            <a:ext cx="8629194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The principal investigator adumbrated </a:t>
            </a:r>
            <a:br>
              <a:rPr sz="3200"/>
            </a:br>
            <a:r>
              <a:rPr sz="3200"/>
              <a:t>a research plan, but none of the researchers </a:t>
            </a:r>
            <a:br>
              <a:rPr sz="3200"/>
            </a:br>
            <a:r>
              <a:rPr sz="3200"/>
              <a:t>knew precisely what to do.</a:t>
            </a:r>
          </a:p>
        </p:txBody>
      </p:sp>
    </p:spTree>
  </p:cSld>
  <p:clrMapOvr>
    <a:masterClrMapping/>
  </p:clrMapOvr>
  <p:transition spd="fast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765403" y="3016250"/>
            <a:ext cx="8629194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/>
              <a:t>The principal investigator </a:t>
            </a:r>
            <a:r>
              <a:rPr sz="3200" u="sng"/>
              <a:t>adumbrated</a:t>
            </a:r>
            <a:r>
              <a:rPr sz="3200"/>
              <a:t> </a:t>
            </a:r>
            <a:br>
              <a:rPr sz="3200"/>
            </a:br>
            <a:r>
              <a:rPr sz="3200"/>
              <a:t>a research plan, but none of the researchers </a:t>
            </a:r>
            <a:br>
              <a:rPr sz="3200"/>
            </a:br>
            <a:r>
              <a:rPr sz="3200"/>
              <a:t>knew precisely what to do.</a:t>
            </a:r>
          </a:p>
        </p:txBody>
      </p:sp>
    </p:spTree>
  </p:cSld>
  <p:clrMapOvr>
    <a:masterClrMapping/>
  </p:clrMapOvr>
  <p:transition spd="fast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8725" y="1377996"/>
            <a:ext cx="3941984" cy="48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1001013" y="7134859"/>
            <a:ext cx="88900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400">
                <a:latin typeface="Apple SD 산돌고딕 Neo 얇은체"/>
                <a:ea typeface="Apple SD 산돌고딕 Neo 얇은체"/>
                <a:cs typeface="Apple SD 산돌고딕 Neo 얇은체"/>
                <a:sym typeface="Apple SD 산돌고딕 Neo 얇은체"/>
              </a:defRPr>
            </a:lvl1pPr>
          </a:lstStyle>
          <a:p>
            <a:pPr lvl="0">
              <a:defRPr sz="1800"/>
            </a:pPr>
            <a:r>
              <a:rPr sz="1400"/>
              <a:t>Inhoff &amp; Rayner, 1986</a:t>
            </a:r>
          </a:p>
        </p:txBody>
      </p:sp>
      <p:pic>
        <p:nvPicPr>
          <p:cNvPr id="8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42" y="2741310"/>
            <a:ext cx="4967505" cy="213738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xfrm>
            <a:off x="993140" y="203200"/>
            <a:ext cx="8300720" cy="9525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60606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Fixation Duration on Word Frequency</a:t>
            </a:r>
          </a:p>
        </p:txBody>
      </p:sp>
      <p:sp>
        <p:nvSpPr>
          <p:cNvPr id="84" name="Shape 84"/>
          <p:cNvSpPr/>
          <p:nvPr/>
        </p:nvSpPr>
        <p:spPr>
          <a:xfrm flipV="1">
            <a:off x="990604" y="1140601"/>
            <a:ext cx="9189718" cy="11924"/>
          </a:xfrm>
          <a:prstGeom prst="line">
            <a:avLst/>
          </a:prstGeom>
          <a:ln w="6350">
            <a:solidFill>
              <a:srgbClr val="606060"/>
            </a:solidFill>
            <a:miter lim="400000"/>
          </a:ln>
        </p:spPr>
        <p:txBody>
          <a:bodyPr lIns="0" tIns="0" rIns="0" bIns="0" anchor="ctr"/>
          <a:lstStyle/>
          <a:p>
            <a:pPr lvl="0" algn="l">
              <a:defRPr sz="1200"/>
            </a:pPr>
          </a:p>
        </p:txBody>
      </p:sp>
    </p:spTree>
  </p:cSld>
  <p:clrMapOvr>
    <a:masterClrMapping/>
  </p:clrMapOvr>
  <p:transition spd="fast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5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Apple SD 산돌고딕 Neo 얇은체"/>
            <a:ea typeface="Apple SD 산돌고딕 Neo 얇은체"/>
            <a:cs typeface="Apple SD 산돌고딕 Neo 얇은체"/>
            <a:sym typeface="Apple SD 산돌고딕 Neo 얇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5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Apple SD 산돌고딕 Neo 얇은체"/>
            <a:ea typeface="Apple SD 산돌고딕 Neo 얇은체"/>
            <a:cs typeface="Apple SD 산돌고딕 Neo 얇은체"/>
            <a:sym typeface="Apple SD 산돌고딕 Neo 얇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